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21"/>
  </p:notesMasterIdLst>
  <p:sldIdLst>
    <p:sldId id="256" r:id="rId2"/>
    <p:sldId id="257" r:id="rId3"/>
    <p:sldId id="258" r:id="rId4"/>
    <p:sldId id="264" r:id="rId5"/>
    <p:sldId id="265" r:id="rId6"/>
    <p:sldId id="259" r:id="rId7"/>
    <p:sldId id="266" r:id="rId8"/>
    <p:sldId id="260" r:id="rId9"/>
    <p:sldId id="267" r:id="rId10"/>
    <p:sldId id="268" r:id="rId11"/>
    <p:sldId id="269" r:id="rId12"/>
    <p:sldId id="276" r:id="rId13"/>
    <p:sldId id="261" r:id="rId14"/>
    <p:sldId id="270" r:id="rId15"/>
    <p:sldId id="271" r:id="rId16"/>
    <p:sldId id="272" r:id="rId17"/>
    <p:sldId id="274" r:id="rId18"/>
    <p:sldId id="275"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p:scale>
          <a:sx n="78" d="100"/>
          <a:sy n="78" d="100"/>
        </p:scale>
        <p:origin x="715"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E5451-0214-4EDC-8116-D35DD37D2F12}" type="datetimeFigureOut">
              <a:rPr lang="en-US" smtClean="0"/>
              <a:t>3/23/2017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C5647-F665-47E6-B9D8-2A8A6B77EE93}" type="slidenum">
              <a:rPr lang="en-US" smtClean="0"/>
              <a:t>‹#›</a:t>
            </a:fld>
            <a:endParaRPr lang="en-US"/>
          </a:p>
        </p:txBody>
      </p:sp>
    </p:spTree>
    <p:extLst>
      <p:ext uri="{BB962C8B-B14F-4D97-AF65-F5344CB8AC3E}">
        <p14:creationId xmlns:p14="http://schemas.microsoft.com/office/powerpoint/2010/main" val="1107887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a:t>
            </a:fld>
            <a:endParaRPr lang="en-US"/>
          </a:p>
        </p:txBody>
      </p:sp>
    </p:spTree>
    <p:extLst>
      <p:ext uri="{BB962C8B-B14F-4D97-AF65-F5344CB8AC3E}">
        <p14:creationId xmlns:p14="http://schemas.microsoft.com/office/powerpoint/2010/main" val="2347537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10</a:t>
            </a:fld>
            <a:endParaRPr lang="en-US"/>
          </a:p>
        </p:txBody>
      </p:sp>
    </p:spTree>
    <p:extLst>
      <p:ext uri="{BB962C8B-B14F-4D97-AF65-F5344CB8AC3E}">
        <p14:creationId xmlns:p14="http://schemas.microsoft.com/office/powerpoint/2010/main" val="2967707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11</a:t>
            </a:fld>
            <a:endParaRPr lang="en-US"/>
          </a:p>
        </p:txBody>
      </p:sp>
    </p:spTree>
    <p:extLst>
      <p:ext uri="{BB962C8B-B14F-4D97-AF65-F5344CB8AC3E}">
        <p14:creationId xmlns:p14="http://schemas.microsoft.com/office/powerpoint/2010/main" val="393261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12</a:t>
            </a:fld>
            <a:endParaRPr lang="en-US"/>
          </a:p>
        </p:txBody>
      </p:sp>
    </p:spTree>
    <p:extLst>
      <p:ext uri="{BB962C8B-B14F-4D97-AF65-F5344CB8AC3E}">
        <p14:creationId xmlns:p14="http://schemas.microsoft.com/office/powerpoint/2010/main" val="392304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13</a:t>
            </a:fld>
            <a:endParaRPr lang="en-US"/>
          </a:p>
        </p:txBody>
      </p:sp>
    </p:spTree>
    <p:extLst>
      <p:ext uri="{BB962C8B-B14F-4D97-AF65-F5344CB8AC3E}">
        <p14:creationId xmlns:p14="http://schemas.microsoft.com/office/powerpoint/2010/main" val="853302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14</a:t>
            </a:fld>
            <a:endParaRPr lang="en-US"/>
          </a:p>
        </p:txBody>
      </p:sp>
    </p:spTree>
    <p:extLst>
      <p:ext uri="{BB962C8B-B14F-4D97-AF65-F5344CB8AC3E}">
        <p14:creationId xmlns:p14="http://schemas.microsoft.com/office/powerpoint/2010/main" val="1249577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15</a:t>
            </a:fld>
            <a:endParaRPr lang="en-US"/>
          </a:p>
        </p:txBody>
      </p:sp>
    </p:spTree>
    <p:extLst>
      <p:ext uri="{BB962C8B-B14F-4D97-AF65-F5344CB8AC3E}">
        <p14:creationId xmlns:p14="http://schemas.microsoft.com/office/powerpoint/2010/main" val="47042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16</a:t>
            </a:fld>
            <a:endParaRPr lang="en-US"/>
          </a:p>
        </p:txBody>
      </p:sp>
    </p:spTree>
    <p:extLst>
      <p:ext uri="{BB962C8B-B14F-4D97-AF65-F5344CB8AC3E}">
        <p14:creationId xmlns:p14="http://schemas.microsoft.com/office/powerpoint/2010/main" val="244353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17</a:t>
            </a:fld>
            <a:endParaRPr lang="en-US"/>
          </a:p>
        </p:txBody>
      </p:sp>
    </p:spTree>
    <p:extLst>
      <p:ext uri="{BB962C8B-B14F-4D97-AF65-F5344CB8AC3E}">
        <p14:creationId xmlns:p14="http://schemas.microsoft.com/office/powerpoint/2010/main" val="1222329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18</a:t>
            </a:fld>
            <a:endParaRPr lang="en-US"/>
          </a:p>
        </p:txBody>
      </p:sp>
    </p:spTree>
    <p:extLst>
      <p:ext uri="{BB962C8B-B14F-4D97-AF65-F5344CB8AC3E}">
        <p14:creationId xmlns:p14="http://schemas.microsoft.com/office/powerpoint/2010/main" val="126624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19</a:t>
            </a:fld>
            <a:endParaRPr lang="en-US"/>
          </a:p>
        </p:txBody>
      </p:sp>
    </p:spTree>
    <p:extLst>
      <p:ext uri="{BB962C8B-B14F-4D97-AF65-F5344CB8AC3E}">
        <p14:creationId xmlns:p14="http://schemas.microsoft.com/office/powerpoint/2010/main" val="585805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2</a:t>
            </a:fld>
            <a:endParaRPr lang="en-US"/>
          </a:p>
        </p:txBody>
      </p:sp>
    </p:spTree>
    <p:extLst>
      <p:ext uri="{BB962C8B-B14F-4D97-AF65-F5344CB8AC3E}">
        <p14:creationId xmlns:p14="http://schemas.microsoft.com/office/powerpoint/2010/main" val="3369379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3</a:t>
            </a:fld>
            <a:endParaRPr lang="en-US"/>
          </a:p>
        </p:txBody>
      </p:sp>
    </p:spTree>
    <p:extLst>
      <p:ext uri="{BB962C8B-B14F-4D97-AF65-F5344CB8AC3E}">
        <p14:creationId xmlns:p14="http://schemas.microsoft.com/office/powerpoint/2010/main" val="130960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4</a:t>
            </a:fld>
            <a:endParaRPr lang="en-US"/>
          </a:p>
        </p:txBody>
      </p:sp>
    </p:spTree>
    <p:extLst>
      <p:ext uri="{BB962C8B-B14F-4D97-AF65-F5344CB8AC3E}">
        <p14:creationId xmlns:p14="http://schemas.microsoft.com/office/powerpoint/2010/main" val="408753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5</a:t>
            </a:fld>
            <a:endParaRPr lang="en-US"/>
          </a:p>
        </p:txBody>
      </p:sp>
    </p:spTree>
    <p:extLst>
      <p:ext uri="{BB962C8B-B14F-4D97-AF65-F5344CB8AC3E}">
        <p14:creationId xmlns:p14="http://schemas.microsoft.com/office/powerpoint/2010/main" val="3545677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6</a:t>
            </a:fld>
            <a:endParaRPr lang="en-US"/>
          </a:p>
        </p:txBody>
      </p:sp>
    </p:spTree>
    <p:extLst>
      <p:ext uri="{BB962C8B-B14F-4D97-AF65-F5344CB8AC3E}">
        <p14:creationId xmlns:p14="http://schemas.microsoft.com/office/powerpoint/2010/main" val="21561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7</a:t>
            </a:fld>
            <a:endParaRPr lang="en-US"/>
          </a:p>
        </p:txBody>
      </p:sp>
    </p:spTree>
    <p:extLst>
      <p:ext uri="{BB962C8B-B14F-4D97-AF65-F5344CB8AC3E}">
        <p14:creationId xmlns:p14="http://schemas.microsoft.com/office/powerpoint/2010/main" val="377591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8</a:t>
            </a:fld>
            <a:endParaRPr lang="en-US"/>
          </a:p>
        </p:txBody>
      </p:sp>
    </p:spTree>
    <p:extLst>
      <p:ext uri="{BB962C8B-B14F-4D97-AF65-F5344CB8AC3E}">
        <p14:creationId xmlns:p14="http://schemas.microsoft.com/office/powerpoint/2010/main" val="272767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C5647-F665-47E6-B9D8-2A8A6B77EE93}" type="slidenum">
              <a:rPr lang="en-US" smtClean="0"/>
              <a:t>9</a:t>
            </a:fld>
            <a:endParaRPr lang="en-US"/>
          </a:p>
        </p:txBody>
      </p:sp>
    </p:spTree>
    <p:extLst>
      <p:ext uri="{BB962C8B-B14F-4D97-AF65-F5344CB8AC3E}">
        <p14:creationId xmlns:p14="http://schemas.microsoft.com/office/powerpoint/2010/main" val="53981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2DCD6D-B792-4D51-8F22-AB9899114D93}"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BE338-1979-4E7F-B927-8C539809E7A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07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2DCD6D-B792-4D51-8F22-AB9899114D93}"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BE338-1979-4E7F-B927-8C539809E7A2}" type="slidenum">
              <a:rPr lang="en-US" smtClean="0"/>
              <a:t>‹#›</a:t>
            </a:fld>
            <a:endParaRPr lang="en-US"/>
          </a:p>
        </p:txBody>
      </p:sp>
    </p:spTree>
    <p:extLst>
      <p:ext uri="{BB962C8B-B14F-4D97-AF65-F5344CB8AC3E}">
        <p14:creationId xmlns:p14="http://schemas.microsoft.com/office/powerpoint/2010/main" val="124424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2DCD6D-B792-4D51-8F22-AB9899114D93}"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BE338-1979-4E7F-B927-8C539809E7A2}" type="slidenum">
              <a:rPr lang="en-US" smtClean="0"/>
              <a:t>‹#›</a:t>
            </a:fld>
            <a:endParaRPr lang="en-US"/>
          </a:p>
        </p:txBody>
      </p:sp>
    </p:spTree>
    <p:extLst>
      <p:ext uri="{BB962C8B-B14F-4D97-AF65-F5344CB8AC3E}">
        <p14:creationId xmlns:p14="http://schemas.microsoft.com/office/powerpoint/2010/main" val="2251920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2DCD6D-B792-4D51-8F22-AB9899114D93}"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BE338-1979-4E7F-B927-8C539809E7A2}" type="slidenum">
              <a:rPr lang="en-US" smtClean="0"/>
              <a:t>‹#›</a:t>
            </a:fld>
            <a:endParaRPr lang="en-US"/>
          </a:p>
        </p:txBody>
      </p:sp>
    </p:spTree>
    <p:extLst>
      <p:ext uri="{BB962C8B-B14F-4D97-AF65-F5344CB8AC3E}">
        <p14:creationId xmlns:p14="http://schemas.microsoft.com/office/powerpoint/2010/main" val="2675851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2DCD6D-B792-4D51-8F22-AB9899114D93}" type="datetimeFigureOut">
              <a:rPr lang="en-US" smtClean="0"/>
              <a:t>3/23/2017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BE338-1979-4E7F-B927-8C539809E7A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31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2DCD6D-B792-4D51-8F22-AB9899114D93}" type="datetimeFigureOut">
              <a:rPr lang="en-US" smtClean="0"/>
              <a:t>3/23/2017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0BE338-1979-4E7F-B927-8C539809E7A2}" type="slidenum">
              <a:rPr lang="en-US" smtClean="0"/>
              <a:t>‹#›</a:t>
            </a:fld>
            <a:endParaRPr lang="en-US"/>
          </a:p>
        </p:txBody>
      </p:sp>
    </p:spTree>
    <p:extLst>
      <p:ext uri="{BB962C8B-B14F-4D97-AF65-F5344CB8AC3E}">
        <p14:creationId xmlns:p14="http://schemas.microsoft.com/office/powerpoint/2010/main" val="18571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2DCD6D-B792-4D51-8F22-AB9899114D93}" type="datetimeFigureOut">
              <a:rPr lang="en-US" smtClean="0"/>
              <a:t>3/23/2017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0BE338-1979-4E7F-B927-8C539809E7A2}" type="slidenum">
              <a:rPr lang="en-US" smtClean="0"/>
              <a:t>‹#›</a:t>
            </a:fld>
            <a:endParaRPr lang="en-US"/>
          </a:p>
        </p:txBody>
      </p:sp>
    </p:spTree>
    <p:extLst>
      <p:ext uri="{BB962C8B-B14F-4D97-AF65-F5344CB8AC3E}">
        <p14:creationId xmlns:p14="http://schemas.microsoft.com/office/powerpoint/2010/main" val="115104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2DCD6D-B792-4D51-8F22-AB9899114D93}" type="datetimeFigureOut">
              <a:rPr lang="en-US" smtClean="0"/>
              <a:t>3/23/2017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0BE338-1979-4E7F-B927-8C539809E7A2}" type="slidenum">
              <a:rPr lang="en-US" smtClean="0"/>
              <a:t>‹#›</a:t>
            </a:fld>
            <a:endParaRPr lang="en-US"/>
          </a:p>
        </p:txBody>
      </p:sp>
    </p:spTree>
    <p:extLst>
      <p:ext uri="{BB962C8B-B14F-4D97-AF65-F5344CB8AC3E}">
        <p14:creationId xmlns:p14="http://schemas.microsoft.com/office/powerpoint/2010/main" val="249996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E2DCD6D-B792-4D51-8F22-AB9899114D93}" type="datetimeFigureOut">
              <a:rPr lang="en-US" smtClean="0"/>
              <a:t>3/23/2017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70BE338-1979-4E7F-B927-8C539809E7A2}" type="slidenum">
              <a:rPr lang="en-US" smtClean="0"/>
              <a:t>‹#›</a:t>
            </a:fld>
            <a:endParaRPr lang="en-US"/>
          </a:p>
        </p:txBody>
      </p:sp>
    </p:spTree>
    <p:extLst>
      <p:ext uri="{BB962C8B-B14F-4D97-AF65-F5344CB8AC3E}">
        <p14:creationId xmlns:p14="http://schemas.microsoft.com/office/powerpoint/2010/main" val="3457729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E2DCD6D-B792-4D51-8F22-AB9899114D93}" type="datetimeFigureOut">
              <a:rPr lang="en-US" smtClean="0"/>
              <a:t>3/23/2017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70BE338-1979-4E7F-B927-8C539809E7A2}" type="slidenum">
              <a:rPr lang="en-US" smtClean="0"/>
              <a:t>‹#›</a:t>
            </a:fld>
            <a:endParaRPr lang="en-US"/>
          </a:p>
        </p:txBody>
      </p:sp>
    </p:spTree>
    <p:extLst>
      <p:ext uri="{BB962C8B-B14F-4D97-AF65-F5344CB8AC3E}">
        <p14:creationId xmlns:p14="http://schemas.microsoft.com/office/powerpoint/2010/main" val="158703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2DCD6D-B792-4D51-8F22-AB9899114D93}" type="datetimeFigureOut">
              <a:rPr lang="en-US" smtClean="0"/>
              <a:t>3/23/2017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0BE338-1979-4E7F-B927-8C539809E7A2}" type="slidenum">
              <a:rPr lang="en-US" smtClean="0"/>
              <a:t>‹#›</a:t>
            </a:fld>
            <a:endParaRPr lang="en-US"/>
          </a:p>
        </p:txBody>
      </p:sp>
    </p:spTree>
    <p:extLst>
      <p:ext uri="{BB962C8B-B14F-4D97-AF65-F5344CB8AC3E}">
        <p14:creationId xmlns:p14="http://schemas.microsoft.com/office/powerpoint/2010/main" val="322614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E2DCD6D-B792-4D51-8F22-AB9899114D93}" type="datetimeFigureOut">
              <a:rPr lang="en-US" smtClean="0"/>
              <a:t>3/23/2017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70BE338-1979-4E7F-B927-8C539809E7A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49754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davidstutz.de/wordpress/wp-content/uploads/2014/07/seminar.pdf" TargetMode="External"/><Relationship Id="rId3" Type="http://schemas.openxmlformats.org/officeDocument/2006/relationships/hyperlink" Target="http://machinelearningmastery.com/implement-backpropagation-algorithm-scratch-python/" TargetMode="External"/><Relationship Id="rId7" Type="http://schemas.openxmlformats.org/officeDocument/2006/relationships/hyperlink" Target="http://cs229.stanford.edu/materials.html"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courses.washington.edu/css490/2012.Winter/lecture_slides/05b_logistic_regression.pdf" TargetMode="External"/><Relationship Id="rId11" Type="http://schemas.openxmlformats.org/officeDocument/2006/relationships/hyperlink" Target="https://www.cs.cmu.edu/~dst/pubs/byte-hiddenlayer-1989.pdf" TargetMode="External"/><Relationship Id="rId5" Type="http://schemas.openxmlformats.org/officeDocument/2006/relationships/hyperlink" Target="https://page.mi.fu-berlin.de/rojas/neural/chapter/K7.pdf" TargetMode="External"/><Relationship Id="rId10" Type="http://schemas.openxmlformats.org/officeDocument/2006/relationships/hyperlink" Target="https://arxiv.org/pdf/1603.05201.pdf" TargetMode="External"/><Relationship Id="rId4" Type="http://schemas.openxmlformats.org/officeDocument/2006/relationships/hyperlink" Target="http://www.fon.hum.uva.nl/praat/manual/Feedforward_neural_networks_1_2__The_classification_pha.html" TargetMode="External"/><Relationship Id="rId9" Type="http://schemas.openxmlformats.org/officeDocument/2006/relationships/hyperlink" Target="http://neuralnetworksanddeeplearning.com/chap3.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573024"/>
            <a:ext cx="10058400" cy="3752088"/>
          </a:xfrm>
        </p:spPr>
        <p:txBody>
          <a:bodyPr>
            <a:normAutofit fontScale="90000"/>
          </a:bodyPr>
          <a:lstStyle/>
          <a:p>
            <a:r>
              <a:rPr lang="en-US" dirty="0"/>
              <a:t>An Intelligent Drone-Based Hierarchical Image </a:t>
            </a:r>
            <a:r>
              <a:rPr lang="en-US" dirty="0" smtClean="0"/>
              <a:t>Classifier: Defense against Mosquito </a:t>
            </a:r>
            <a:r>
              <a:rPr lang="en-US" dirty="0"/>
              <a:t>Borne Illnesses </a:t>
            </a:r>
          </a:p>
        </p:txBody>
      </p:sp>
    </p:spTree>
    <p:extLst>
      <p:ext uri="{BB962C8B-B14F-4D97-AF65-F5344CB8AC3E}">
        <p14:creationId xmlns:p14="http://schemas.microsoft.com/office/powerpoint/2010/main" val="2294871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Neural Networks</a:t>
            </a:r>
          </a:p>
        </p:txBody>
      </p:sp>
      <p:sp>
        <p:nvSpPr>
          <p:cNvPr id="3" name="Content Placeholder 2"/>
          <p:cNvSpPr>
            <a:spLocks noGrp="1"/>
          </p:cNvSpPr>
          <p:nvPr>
            <p:ph idx="1"/>
          </p:nvPr>
        </p:nvSpPr>
        <p:spPr>
          <a:xfrm>
            <a:off x="1097280" y="1845734"/>
            <a:ext cx="10058400" cy="4454126"/>
          </a:xfrm>
        </p:spPr>
        <p:txBody>
          <a:bodyPr>
            <a:normAutofit fontScale="77500" lnSpcReduction="20000"/>
          </a:bodyPr>
          <a:lstStyle/>
          <a:p>
            <a:pPr>
              <a:buFont typeface="Arial" panose="020B0604020202020204" pitchFamily="34" charset="0"/>
              <a:buChar char="•"/>
            </a:pPr>
            <a:r>
              <a:rPr lang="en-US" dirty="0"/>
              <a:t> </a:t>
            </a:r>
            <a:r>
              <a:rPr lang="en-US" u="sng" dirty="0"/>
              <a:t>Basic Diagram: </a:t>
            </a:r>
          </a:p>
          <a:p>
            <a:endParaRPr lang="en-US" u="sng" dirty="0"/>
          </a:p>
          <a:p>
            <a:endParaRPr lang="en-US" u="sng" dirty="0"/>
          </a:p>
          <a:p>
            <a:endParaRPr lang="en-US" dirty="0"/>
          </a:p>
          <a:p>
            <a:pPr lvl="1"/>
            <a:endParaRPr lang="en-US" dirty="0"/>
          </a:p>
          <a:p>
            <a:pPr lvl="1"/>
            <a:r>
              <a:rPr lang="en-US" dirty="0"/>
              <a:t>This is the most common type of neural network as it has fully-connected layers, which means all the nodes in one layer are connected to all the nodes in an adjacent layer. Neural Networks can also be seen as acyclic graphs, as the output of one layer becomes the input of the next one.</a:t>
            </a:r>
          </a:p>
          <a:p>
            <a:pPr>
              <a:buFont typeface="Arial" panose="020B0604020202020204" pitchFamily="34" charset="0"/>
              <a:buChar char="•"/>
            </a:pPr>
            <a:r>
              <a:rPr lang="en-US" dirty="0"/>
              <a:t> </a:t>
            </a:r>
            <a:r>
              <a:rPr lang="en-US" u="sng" dirty="0"/>
              <a:t>Components of Deep Neural Network: </a:t>
            </a:r>
            <a:r>
              <a:rPr lang="en-US" dirty="0"/>
              <a:t>A Neural Network is comprised of three basic components:</a:t>
            </a:r>
          </a:p>
          <a:p>
            <a:pPr lvl="1">
              <a:buFont typeface="Arial" panose="020B0604020202020204" pitchFamily="34" charset="0"/>
              <a:buChar char="•"/>
            </a:pPr>
            <a:r>
              <a:rPr lang="en-US" u="sng" dirty="0"/>
              <a:t>Input Layer:</a:t>
            </a:r>
            <a:r>
              <a:rPr lang="en-US" dirty="0"/>
              <a:t> This layer represents all of the features of an input data set (# of nodes = # of features).</a:t>
            </a:r>
          </a:p>
          <a:p>
            <a:pPr lvl="1">
              <a:buFont typeface="Arial" panose="020B0604020202020204" pitchFamily="34" charset="0"/>
              <a:buChar char="•"/>
            </a:pPr>
            <a:r>
              <a:rPr lang="en-US" u="sng" dirty="0"/>
              <a:t>Hidden Layer:</a:t>
            </a:r>
            <a:r>
              <a:rPr lang="en-US" dirty="0"/>
              <a:t> This layer mathematically implements a weighted sum of its inputs at every node, followed by an activation function like the sigmoid function. In a deeper neural network, the hidden layers are trying to extract different features from the inputs.</a:t>
            </a:r>
          </a:p>
          <a:p>
            <a:pPr lvl="1">
              <a:buFont typeface="Arial" panose="020B0604020202020204" pitchFamily="34" charset="0"/>
              <a:buChar char="•"/>
            </a:pPr>
            <a:r>
              <a:rPr lang="en-US" u="sng" dirty="0"/>
              <a:t>Output Layer:</a:t>
            </a:r>
            <a:r>
              <a:rPr lang="en-US" dirty="0"/>
              <a:t> The output layer is always fully-connected and output “scores” for the desired classes.</a:t>
            </a:r>
            <a:endParaRPr lang="en-US" u="sng" dirty="0"/>
          </a:p>
          <a:p>
            <a:pPr lvl="1"/>
            <a:endParaRPr lang="en-US" u="sng" dirty="0"/>
          </a:p>
          <a:p>
            <a:pPr>
              <a:buFont typeface="Arial" panose="020B0604020202020204" pitchFamily="34" charset="0"/>
              <a:buChar char="•"/>
            </a:pPr>
            <a:r>
              <a:rPr lang="en-US" dirty="0"/>
              <a:t> </a:t>
            </a:r>
            <a:r>
              <a:rPr lang="en-US" u="sng" dirty="0"/>
              <a:t>Why Convolutional Neural Networks?:</a:t>
            </a:r>
            <a:r>
              <a:rPr lang="en-US" dirty="0"/>
              <a:t> In contrast to a fully-connected layer, a CNN has one node connected to only a few of the total nodes in the adjacent layer. This technique allows for fewer computations by reducing the number of incident edges to the node, without compromising the accuracy in scoring classes. In the case of Deep Neural Nets, the abundance of features requires that these techniques be used for efficient but accurate computing.</a:t>
            </a:r>
            <a:endParaRPr lang="en-US"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286" y="1845734"/>
            <a:ext cx="2155984" cy="1476701"/>
          </a:xfrm>
          <a:prstGeom prst="rect">
            <a:avLst/>
          </a:prstGeom>
        </p:spPr>
      </p:pic>
    </p:spTree>
    <p:extLst>
      <p:ext uri="{BB962C8B-B14F-4D97-AF65-F5344CB8AC3E}">
        <p14:creationId xmlns:p14="http://schemas.microsoft.com/office/powerpoint/2010/main" val="34145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err="1" smtClean="0"/>
              <a:t>Tensorflow</a:t>
            </a:r>
            <a:r>
              <a:rPr lang="en-US" dirty="0" smtClean="0"/>
              <a:t> </a:t>
            </a:r>
            <a:r>
              <a:rPr lang="en-US" dirty="0"/>
              <a:t>and Inception </a:t>
            </a:r>
            <a:r>
              <a:rPr lang="en-US" dirty="0" smtClean="0"/>
              <a:t>Model</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a:t> </a:t>
            </a:r>
            <a:r>
              <a:rPr lang="en-US" u="sng" dirty="0" err="1"/>
              <a:t>Tensorflow</a:t>
            </a:r>
            <a:r>
              <a:rPr lang="en-US" dirty="0"/>
              <a:t> is an open source software library from Google for Python and C++ optimized for Machine Learning.</a:t>
            </a:r>
          </a:p>
          <a:p>
            <a:pPr lvl="1">
              <a:buFont typeface="Arial" panose="020B0604020202020204" pitchFamily="34" charset="0"/>
              <a:buChar char="•"/>
            </a:pPr>
            <a:r>
              <a:rPr lang="en-US" dirty="0" err="1" smtClean="0"/>
              <a:t>Tensorflow</a:t>
            </a:r>
            <a:r>
              <a:rPr lang="en-US" dirty="0" smtClean="0"/>
              <a:t> </a:t>
            </a:r>
            <a:r>
              <a:rPr lang="en-US" dirty="0"/>
              <a:t>helps in performing numerical computations utilizing data flow graphs, which are essentially neural networks.</a:t>
            </a:r>
          </a:p>
          <a:p>
            <a:pPr lvl="1">
              <a:buFont typeface="Arial" panose="020B0604020202020204" pitchFamily="34" charset="0"/>
              <a:buChar char="•"/>
            </a:pPr>
            <a:r>
              <a:rPr lang="en-US" dirty="0"/>
              <a:t>I used </a:t>
            </a:r>
            <a:r>
              <a:rPr lang="en-US" dirty="0" err="1"/>
              <a:t>Tensorflow</a:t>
            </a:r>
            <a:r>
              <a:rPr lang="en-US" dirty="0"/>
              <a:t> 1.0 on Ubuntu 14.04 running on a core i7 CPU with an </a:t>
            </a:r>
            <a:r>
              <a:rPr lang="en-US" dirty="0" err="1"/>
              <a:t>Nvidia</a:t>
            </a:r>
            <a:r>
              <a:rPr lang="en-US" dirty="0"/>
              <a:t> GeForce GTX980 GPU. </a:t>
            </a:r>
            <a:r>
              <a:rPr lang="en-US" dirty="0" err="1"/>
              <a:t>Tensorflow</a:t>
            </a:r>
            <a:r>
              <a:rPr lang="en-US" dirty="0"/>
              <a:t> was configured to work with </a:t>
            </a:r>
            <a:r>
              <a:rPr lang="en-US" dirty="0" err="1"/>
              <a:t>CuDNN</a:t>
            </a:r>
            <a:r>
              <a:rPr lang="en-US" dirty="0"/>
              <a:t> library, developed by </a:t>
            </a:r>
            <a:r>
              <a:rPr lang="en-US" dirty="0" err="1"/>
              <a:t>Nvidia</a:t>
            </a:r>
            <a:r>
              <a:rPr lang="en-US" dirty="0"/>
              <a:t> for parallel computing of neural networks.</a:t>
            </a:r>
          </a:p>
          <a:p>
            <a:pPr>
              <a:buFont typeface="Arial" panose="020B0604020202020204" pitchFamily="34" charset="0"/>
              <a:buChar char="•"/>
            </a:pPr>
            <a:r>
              <a:rPr lang="en-US" dirty="0"/>
              <a:t> </a:t>
            </a:r>
            <a:r>
              <a:rPr lang="en-US" u="sng" dirty="0"/>
              <a:t>The Inception Model</a:t>
            </a:r>
            <a:r>
              <a:rPr lang="en-US" dirty="0"/>
              <a:t> is a special model that has been trained specifically for the ImageNet Large Visual Recognition Challenge. This model has been trained to score 1000 unique classes and can be retrained for a different number of classes.</a:t>
            </a:r>
          </a:p>
          <a:p>
            <a:pPr lvl="1">
              <a:buFont typeface="Arial" panose="020B0604020202020204" pitchFamily="34" charset="0"/>
              <a:buChar char="•"/>
            </a:pPr>
            <a:r>
              <a:rPr lang="en-US" dirty="0"/>
              <a:t>In my case, I retrained this model for four classes of my choice that previously did not exist in Inception.	</a:t>
            </a:r>
          </a:p>
          <a:p>
            <a:pPr lvl="2">
              <a:buFont typeface="Arial" panose="020B0604020202020204" pitchFamily="34" charset="0"/>
              <a:buChar char="•"/>
            </a:pPr>
            <a:r>
              <a:rPr lang="en-US" dirty="0"/>
              <a:t>By retraining Inception for these classes, the hidden layers remain untouched, but the number of input features and output scoring and network change.</a:t>
            </a:r>
          </a:p>
        </p:txBody>
      </p:sp>
    </p:spTree>
    <p:extLst>
      <p:ext uri="{BB962C8B-B14F-4D97-AF65-F5344CB8AC3E}">
        <p14:creationId xmlns:p14="http://schemas.microsoft.com/office/powerpoint/2010/main" val="4234683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Retraining Inception for New Classes</a:t>
            </a:r>
          </a:p>
        </p:txBody>
      </p:sp>
      <p:sp>
        <p:nvSpPr>
          <p:cNvPr id="3" name="Content Placeholder 2"/>
          <p:cNvSpPr>
            <a:spLocks noGrp="1"/>
          </p:cNvSpPr>
          <p:nvPr>
            <p:ph idx="1"/>
          </p:nvPr>
        </p:nvSpPr>
        <p:spPr>
          <a:xfrm>
            <a:off x="1097280" y="1845734"/>
            <a:ext cx="10058400" cy="4457530"/>
          </a:xfrm>
        </p:spPr>
        <p:txBody>
          <a:bodyPr>
            <a:normAutofit fontScale="92500" lnSpcReduction="10000"/>
          </a:bodyPr>
          <a:lstStyle/>
          <a:p>
            <a:pPr>
              <a:buFont typeface="Arial" panose="020B0604020202020204" pitchFamily="34" charset="0"/>
              <a:buChar char="•"/>
            </a:pPr>
            <a:r>
              <a:rPr lang="en-US" dirty="0"/>
              <a:t> In the scope of this problem, creating an entirely new image classifier for the time being was unnecessary. For a quick prototype, the ImageNet based Deep Neural Network Model, Inception, was employed to classify for a very specific set of categories.</a:t>
            </a:r>
          </a:p>
          <a:p>
            <a:pPr lvl="1">
              <a:buFont typeface="Arial" panose="020B0604020202020204" pitchFamily="34" charset="0"/>
              <a:buChar char="•"/>
            </a:pPr>
            <a:r>
              <a:rPr lang="en-US" dirty="0"/>
              <a:t>Waterbodies: Outputs similarity to waterbody based on set of images given to train off of.</a:t>
            </a:r>
          </a:p>
          <a:p>
            <a:pPr lvl="1">
              <a:buFont typeface="Arial" panose="020B0604020202020204" pitchFamily="34" charset="0"/>
              <a:buChar char="•"/>
            </a:pPr>
            <a:r>
              <a:rPr lang="en-US" dirty="0"/>
              <a:t>“Non-Waterbodies” : Outputs a value that determines similarity to all things other than waterbodies.</a:t>
            </a:r>
          </a:p>
          <a:p>
            <a:pPr lvl="1">
              <a:buFont typeface="Arial" panose="020B0604020202020204" pitchFamily="34" charset="0"/>
              <a:buChar char="•"/>
            </a:pPr>
            <a:r>
              <a:rPr lang="en-US" dirty="0"/>
              <a:t>Mosquitoes: After completing the stage of the classification of a single image to the point that the entire image is a waterbody, the algorithm will output a value based on the similarity it has to mosquitoes (once again, this image will be continuously segmented until it is no longer necessary.)</a:t>
            </a:r>
          </a:p>
          <a:p>
            <a:pPr lvl="1">
              <a:buFont typeface="Arial" panose="020B0604020202020204" pitchFamily="34" charset="0"/>
              <a:buChar char="•"/>
            </a:pPr>
            <a:r>
              <a:rPr lang="en-US" dirty="0"/>
              <a:t>“Non-Mosquitoes” : Works in the same way that the classification for “Non-Waterbodies works.</a:t>
            </a:r>
          </a:p>
          <a:p>
            <a:pPr>
              <a:buFont typeface="Arial" panose="020B0604020202020204" pitchFamily="34" charset="0"/>
              <a:buChar char="•"/>
            </a:pPr>
            <a:r>
              <a:rPr lang="en-US" dirty="0"/>
              <a:t> The images used to retrain the Inception model for the above categories were gathered from online images, as well as images that were taken by hand, as well as by drone. By using a drone to take pictures to train Inception, the retrained network is rewired to classify images from the view of a drone.</a:t>
            </a:r>
          </a:p>
          <a:p>
            <a:pPr>
              <a:buFont typeface="Arial" panose="020B0604020202020204" pitchFamily="34" charset="0"/>
              <a:buChar char="•"/>
            </a:pPr>
            <a:r>
              <a:rPr lang="en-US" dirty="0"/>
              <a:t> Since Spring is a time for mosquitoes to breed, it was the optimum time to </a:t>
            </a:r>
            <a:r>
              <a:rPr lang="en-US" dirty="0" smtClean="0"/>
              <a:t>get </a:t>
            </a:r>
            <a:r>
              <a:rPr lang="en-US" dirty="0"/>
              <a:t>to nearby areas to explore stagnant water bodies and collect images to use in the training of the model.</a:t>
            </a:r>
          </a:p>
          <a:p>
            <a:pPr marL="201168" lvl="1" indent="0">
              <a:buNone/>
            </a:pPr>
            <a:endParaRPr lang="en-US" dirty="0"/>
          </a:p>
        </p:txBody>
      </p:sp>
    </p:spTree>
    <p:extLst>
      <p:ext uri="{BB962C8B-B14F-4D97-AF65-F5344CB8AC3E}">
        <p14:creationId xmlns:p14="http://schemas.microsoft.com/office/powerpoint/2010/main" val="2919948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Hierarchical Image Classification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pPr>
                  <a:buFont typeface="Arial" panose="020B0604020202020204" pitchFamily="34" charset="0"/>
                  <a:buChar char="•"/>
                </a:pPr>
                <a:r>
                  <a:rPr lang="en-US" dirty="0"/>
                  <a:t> This algorithm’s key feature is the way it operates </a:t>
                </a:r>
                <a:r>
                  <a:rPr lang="en-US" b="1" dirty="0"/>
                  <a:t>hierarchically</a:t>
                </a:r>
                <a:r>
                  <a:rPr lang="en-US" dirty="0"/>
                  <a:t>:</a:t>
                </a:r>
              </a:p>
              <a:p>
                <a:pPr lvl="1">
                  <a:buFont typeface="Arial" panose="020B0604020202020204" pitchFamily="34" charset="0"/>
                  <a:buChar char="•"/>
                </a:pPr>
                <a:r>
                  <a:rPr lang="en-US" dirty="0"/>
                  <a:t> The first phase of this algorithm is </a:t>
                </a:r>
                <a:r>
                  <a:rPr lang="en-US" b="1" dirty="0"/>
                  <a:t>reconnaissance</a:t>
                </a:r>
                <a:r>
                  <a:rPr lang="en-US" dirty="0"/>
                  <a:t>. In reconnaissance, the drone, at a given height </a:t>
                </a:r>
                <a14:m>
                  <m:oMath xmlns:m="http://schemas.openxmlformats.org/officeDocument/2006/math">
                    <m:r>
                      <a:rPr lang="en-US" i="1" dirty="0">
                        <a:latin typeface="Cambria Math" panose="02040503050406030204" pitchFamily="18" charset="0"/>
                      </a:rPr>
                      <m:t>𝐻</m:t>
                    </m:r>
                  </m:oMath>
                </a14:m>
                <a:r>
                  <a:rPr lang="en-US" dirty="0"/>
                  <a:t>, will survey the geographical features for a given range. Within this given range, an imaginary 2 tile by 2 tile plane will be created. The neural net will then save the tiles with the highest weighted waterbody class, with their respective GPS position and height, </a:t>
                </a:r>
                <a14:m>
                  <m:oMath xmlns:m="http://schemas.openxmlformats.org/officeDocument/2006/math">
                    <m:r>
                      <a:rPr lang="en-US" i="1" dirty="0">
                        <a:latin typeface="Cambria Math" panose="02040503050406030204" pitchFamily="18" charset="0"/>
                      </a:rPr>
                      <m:t>𝐻</m:t>
                    </m:r>
                  </m:oMath>
                </a14:m>
                <a:r>
                  <a:rPr lang="en-US" i="1" dirty="0"/>
                  <a:t>.</a:t>
                </a:r>
              </a:p>
              <a:p>
                <a:pPr lvl="1">
                  <a:buFont typeface="Arial" panose="020B0604020202020204" pitchFamily="34" charset="0"/>
                  <a:buChar char="•"/>
                </a:pPr>
                <a:r>
                  <a:rPr lang="en-US" dirty="0"/>
                  <a:t>The next phase of this algorithm is to now perform the downward descent. The drone must reach a height such that the marked and saved tile from height, </a:t>
                </a:r>
                <a14:m>
                  <m:oMath xmlns:m="http://schemas.openxmlformats.org/officeDocument/2006/math">
                    <m:r>
                      <a:rPr lang="en-US" i="1" dirty="0">
                        <a:latin typeface="Cambria Math" panose="02040503050406030204" pitchFamily="18" charset="0"/>
                      </a:rPr>
                      <m:t>𝐻</m:t>
                    </m:r>
                  </m:oMath>
                </a14:m>
                <a:r>
                  <a:rPr lang="en-US" dirty="0"/>
                  <a:t>, takes up the entire field of vision of the drone. Let us call this new height,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h</m:t>
                        </m:r>
                      </m:e>
                      <m:sub>
                        <m:r>
                          <a:rPr lang="en-US" i="0" dirty="0" smtClean="0">
                            <a:latin typeface="Cambria Math" panose="02040503050406030204" pitchFamily="18" charset="0"/>
                          </a:rPr>
                          <m:t>0</m:t>
                        </m:r>
                      </m:sub>
                    </m:sSub>
                  </m:oMath>
                </a14:m>
                <a:r>
                  <a:rPr lang="en-US" dirty="0"/>
                  <a:t>. Now, likewise to the “tiling” performed at height </a:t>
                </a:r>
                <a14:m>
                  <m:oMath xmlns:m="http://schemas.openxmlformats.org/officeDocument/2006/math">
                    <m:r>
                      <a:rPr lang="en-US" i="1" dirty="0">
                        <a:latin typeface="Cambria Math" panose="02040503050406030204" pitchFamily="18" charset="0"/>
                      </a:rPr>
                      <m:t>𝐻</m:t>
                    </m:r>
                  </m:oMath>
                </a14:m>
                <a:r>
                  <a:rPr lang="en-US" dirty="0"/>
                  <a:t>, the same 2 tile by 2 tile will be performed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dirty="0">
                            <a:latin typeface="Cambria Math" panose="02040503050406030204" pitchFamily="18" charset="0"/>
                          </a:rPr>
                          <m:t>0</m:t>
                        </m:r>
                      </m:sub>
                    </m:sSub>
                  </m:oMath>
                </a14:m>
                <a:r>
                  <a:rPr lang="en-US" dirty="0"/>
                  <a:t>. In the same fashion as at height </a:t>
                </a:r>
                <a14:m>
                  <m:oMath xmlns:m="http://schemas.openxmlformats.org/officeDocument/2006/math">
                    <m:r>
                      <a:rPr lang="en-US" i="1" dirty="0">
                        <a:latin typeface="Cambria Math" panose="02040503050406030204" pitchFamily="18" charset="0"/>
                      </a:rPr>
                      <m:t>𝐻</m:t>
                    </m:r>
                  </m:oMath>
                </a14:m>
                <a:r>
                  <a:rPr lang="en-US" dirty="0"/>
                  <a:t>, the tiles with the highest weighted waterbody class will be saved with GPS location, and height.</a:t>
                </a:r>
              </a:p>
              <a:p>
                <a:pPr lvl="1">
                  <a:buFont typeface="Arial" panose="020B0604020202020204" pitchFamily="34" charset="0"/>
                  <a:buChar char="•"/>
                </a:pPr>
                <a:r>
                  <a:rPr lang="en-US" dirty="0"/>
                  <a:t>This process of </a:t>
                </a:r>
                <a:r>
                  <a:rPr lang="en-US" b="1" dirty="0"/>
                  <a:t>reconnaissance</a:t>
                </a:r>
                <a:r>
                  <a:rPr lang="en-US" dirty="0"/>
                  <a:t> and </a:t>
                </a:r>
                <a:r>
                  <a:rPr lang="en-US" b="1" dirty="0"/>
                  <a:t>descent </a:t>
                </a:r>
                <a:r>
                  <a:rPr lang="en-US" dirty="0"/>
                  <a:t>will continue until the neural network can detect mosquito larvae.</a:t>
                </a:r>
              </a:p>
              <a:p>
                <a:pPr lvl="1">
                  <a:buFont typeface="Arial" panose="020B0604020202020204" pitchFamily="34" charset="0"/>
                  <a:buChar char="•"/>
                </a:pPr>
                <a:r>
                  <a:rPr lang="en-US" dirty="0"/>
                  <a:t>This hierarchical approach works well as it has the ability to figure out which tiles are not of importance within a given geographical area, making it much easier to perform reconnaissance after it is done at height </a:t>
                </a:r>
                <a14:m>
                  <m:oMath xmlns:m="http://schemas.openxmlformats.org/officeDocument/2006/math">
                    <m:r>
                      <a:rPr lang="en-US" i="1" dirty="0">
                        <a:latin typeface="Cambria Math" panose="02040503050406030204" pitchFamily="18" charset="0"/>
                      </a:rPr>
                      <m:t>𝐻</m:t>
                    </m:r>
                  </m:oMath>
                </a14:m>
                <a:r>
                  <a:rPr lang="en-US" dirty="0"/>
                  <a:t>.</a:t>
                </a:r>
              </a:p>
              <a:p>
                <a:pPr lvl="1">
                  <a:buFont typeface="Arial" panose="020B0604020202020204" pitchFamily="34" charset="0"/>
                  <a:buChar char="•"/>
                </a:pPr>
                <a:r>
                  <a:rPr lang="en-US" dirty="0"/>
                  <a:t>If the drone camera quality is good, the downward descent can be avoided and instead cropping of the image can be used for the tiles with potential water body. This can make the </a:t>
                </a:r>
                <a:r>
                  <a:rPr lang="en-US" b="1" dirty="0"/>
                  <a:t>reconnaissance </a:t>
                </a:r>
                <a:r>
                  <a:rPr lang="en-US" dirty="0"/>
                  <a:t>phase limited to single height </a:t>
                </a:r>
                <a14:m>
                  <m:oMath xmlns:m="http://schemas.openxmlformats.org/officeDocument/2006/math">
                    <m:r>
                      <a:rPr lang="en-US" i="1" dirty="0">
                        <a:latin typeface="Cambria Math" panose="02040503050406030204" pitchFamily="18" charset="0"/>
                      </a:rPr>
                      <m:t>𝐻</m:t>
                    </m:r>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970" r="-1455"/>
                </a:stretch>
              </a:blipFill>
            </p:spPr>
            <p:txBody>
              <a:bodyPr/>
              <a:lstStyle/>
              <a:p>
                <a:r>
                  <a:rPr lang="en-US">
                    <a:noFill/>
                  </a:rPr>
                  <a:t> </a:t>
                </a:r>
              </a:p>
            </p:txBody>
          </p:sp>
        </mc:Fallback>
      </mc:AlternateContent>
    </p:spTree>
    <p:extLst>
      <p:ext uri="{BB962C8B-B14F-4D97-AF65-F5344CB8AC3E}">
        <p14:creationId xmlns:p14="http://schemas.microsoft.com/office/powerpoint/2010/main" val="1745467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Hierarchical Image Classification Visual Representation</a:t>
            </a:r>
          </a:p>
        </p:txBody>
      </p:sp>
      <p:pic>
        <p:nvPicPr>
          <p:cNvPr id="4" name="Science Fair 201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51113" y="1846263"/>
            <a:ext cx="7150100" cy="4022725"/>
          </a:xfrm>
        </p:spPr>
      </p:pic>
    </p:spTree>
    <p:extLst>
      <p:ext uri="{BB962C8B-B14F-4D97-AF65-F5344CB8AC3E}">
        <p14:creationId xmlns:p14="http://schemas.microsoft.com/office/powerpoint/2010/main" val="4041288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Mathematics Behind Number of Iterations to Run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a:t> Let us say that at a given height </a:t>
                </a:r>
                <a:r>
                  <a:rPr lang="en-US" i="1" dirty="0"/>
                  <a:t>H</a:t>
                </a:r>
                <a:r>
                  <a:rPr lang="en-US" dirty="0"/>
                  <a:t> a picture with (p × p) pixels is taken by a drone. </a:t>
                </a:r>
              </a:p>
              <a:p>
                <a:pPr lvl="1">
                  <a:buFont typeface="Arial" panose="020B0604020202020204" pitchFamily="34" charset="0"/>
                  <a:buChar char="•"/>
                </a:pPr>
                <a:r>
                  <a:rPr lang="en-US" dirty="0"/>
                  <a:t>Let’s say that this image‘s real-world dimensions on the ground are N × N meters</a:t>
                </a:r>
                <a:r>
                  <a:rPr lang="en-US" baseline="30000" dirty="0"/>
                  <a:t> 2</a:t>
                </a:r>
                <a:r>
                  <a:rPr lang="en-US" dirty="0"/>
                  <a:t>.</a:t>
                </a:r>
                <a:endParaRPr lang="en-US" baseline="30000" dirty="0"/>
              </a:p>
              <a:p>
                <a:pPr lvl="1">
                  <a:buFont typeface="Arial" panose="020B0604020202020204" pitchFamily="34" charset="0"/>
                  <a:buChar char="•"/>
                </a:pPr>
                <a:r>
                  <a:rPr lang="en-US" dirty="0"/>
                  <a:t>Based on the capabilities of the drone’s camera we can be certain that if it flies at a height </a:t>
                </a:r>
                <a:r>
                  <a:rPr lang="en-US" i="1" dirty="0"/>
                  <a:t>h &lt; H</a:t>
                </a:r>
                <a:r>
                  <a:rPr lang="en-US" dirty="0"/>
                  <a:t> then the image can have the greatest weighted class for mosquitoes. In other words, this height </a:t>
                </a:r>
                <a:r>
                  <a:rPr lang="en-US" i="1" dirty="0"/>
                  <a:t>h</a:t>
                </a:r>
                <a:r>
                  <a:rPr lang="en-US" dirty="0"/>
                  <a:t> represents the lowest possible height the drone can go, and classify for mosquitoes as the highest weighted class.</a:t>
                </a:r>
              </a:p>
              <a:p>
                <a:pPr lvl="1">
                  <a:buFont typeface="Arial" panose="020B0604020202020204" pitchFamily="34" charset="0"/>
                  <a:buChar char="•"/>
                </a:pPr>
                <a:r>
                  <a:rPr lang="en-US" dirty="0"/>
                  <a:t>Now assume that the real-world dimensions of the image taken at height </a:t>
                </a:r>
                <a:r>
                  <a:rPr lang="en-US" i="1" dirty="0"/>
                  <a:t>h</a:t>
                </a:r>
                <a:r>
                  <a:rPr lang="en-US" dirty="0"/>
                  <a:t>, are n × n meters</a:t>
                </a:r>
                <a:r>
                  <a:rPr lang="en-US" baseline="30000" dirty="0"/>
                  <a:t>2</a:t>
                </a:r>
                <a:r>
                  <a:rPr lang="en-US" dirty="0"/>
                  <a:t>:</a:t>
                </a:r>
              </a:p>
              <a:p>
                <a:pPr lvl="2">
                  <a:buFont typeface="Arial" panose="020B0604020202020204" pitchFamily="34" charset="0"/>
                  <a:buChar char="•"/>
                </a:pPr>
                <a:r>
                  <a:rPr lang="en-US" dirty="0"/>
                  <a:t>To calculate the number of iterations or divisions needed to be made in the image, take the ratio of the sides of the two plots of land, </a:t>
                </a:r>
                <a:r>
                  <a:rPr lang="en-US" i="1" dirty="0"/>
                  <a:t>N </a:t>
                </a:r>
                <a:r>
                  <a:rPr lang="en-US" dirty="0"/>
                  <a:t>and </a:t>
                </a:r>
                <a:r>
                  <a:rPr lang="en-US" i="1" dirty="0"/>
                  <a:t>n</a:t>
                </a:r>
                <a:r>
                  <a:rPr lang="en-US" dirty="0"/>
                  <a:t>, represented by the images taken by the drone at heights </a:t>
                </a:r>
                <a:r>
                  <a:rPr lang="en-US" i="1" dirty="0"/>
                  <a:t>H</a:t>
                </a:r>
                <a:r>
                  <a:rPr lang="en-US" dirty="0"/>
                  <a:t> and </a:t>
                </a:r>
                <a:r>
                  <a:rPr lang="en-US" i="1" dirty="0"/>
                  <a:t>h</a:t>
                </a:r>
                <a:r>
                  <a:rPr lang="en-US" dirty="0"/>
                  <a:t>, respectively.</a:t>
                </a:r>
              </a:p>
              <a:p>
                <a:pPr lvl="2">
                  <a:buFont typeface="Arial" panose="020B0604020202020204" pitchFamily="34" charset="0"/>
                  <a:buChar char="•"/>
                </a:pPr>
                <a:r>
                  <a:rPr lang="en-US" dirty="0"/>
                  <a:t>Since we know, every time a division is made in the image, the new side length is half the original, then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𝑛</m:t>
                        </m:r>
                      </m:den>
                    </m:f>
                  </m:oMath>
                </a14:m>
                <a:r>
                  <a:rPr lang="en-US" dirty="0"/>
                  <a:t> is equal to some power of 2. </a:t>
                </a:r>
              </a:p>
              <a:p>
                <a:pPr lvl="2">
                  <a:buFont typeface="Arial" panose="020B0604020202020204" pitchFamily="34" charset="0"/>
                  <a:buChar char="•"/>
                </a:pPr>
                <a:r>
                  <a:rPr lang="en-US" dirty="0"/>
                  <a:t>If </a:t>
                </a:r>
                <a14:m>
                  <m:oMath xmlns:m="http://schemas.openxmlformats.org/officeDocument/2006/math">
                    <m:r>
                      <a:rPr lang="en-US" i="1">
                        <a:latin typeface="Cambria Math" panose="02040503050406030204" pitchFamily="18" charset="0"/>
                      </a:rPr>
                      <m:t>𝑥</m:t>
                    </m:r>
                  </m:oMath>
                </a14:m>
                <a:r>
                  <a:rPr lang="en-US" dirty="0"/>
                  <a:t> is equal to the number of iterations, then the following relationship emerges:</a:t>
                </a:r>
              </a:p>
              <a:p>
                <a:pPr lvl="3">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𝑛</m:t>
                                </m:r>
                              </m:den>
                            </m:f>
                          </m:e>
                        </m:d>
                      </m:e>
                    </m:func>
                  </m:oMath>
                </a14:m>
                <a:endParaRPr lang="en-US" dirty="0"/>
              </a:p>
              <a:p>
                <a:pPr marL="566928" lvl="3"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55" t="-1667" r="-1333"/>
                </a:stretch>
              </a:blipFill>
            </p:spPr>
            <p:txBody>
              <a:bodyPr/>
              <a:lstStyle/>
              <a:p>
                <a:r>
                  <a:rPr lang="en-US">
                    <a:noFill/>
                  </a:rPr>
                  <a:t> </a:t>
                </a:r>
              </a:p>
            </p:txBody>
          </p:sp>
        </mc:Fallback>
      </mc:AlternateContent>
    </p:spTree>
    <p:extLst>
      <p:ext uri="{BB962C8B-B14F-4D97-AF65-F5344CB8AC3E}">
        <p14:creationId xmlns:p14="http://schemas.microsoft.com/office/powerpoint/2010/main" val="198782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US" dirty="0"/>
              <a:t> </a:t>
            </a:r>
            <a:r>
              <a:rPr lang="en-US" u="sng" dirty="0"/>
              <a:t>Speed of Computation:</a:t>
            </a:r>
            <a:r>
              <a:rPr lang="en-US" dirty="0"/>
              <a:t> The speed at which the drone, or rather the image classifier is able to score an image determines how fast the drone can move over a given plot of land. If it goes too fast, it will be completely overloaded as it attempts to handle taking the picture, moving the drone, and scoring the picture. On the other hand if the drone goes too slow, then efficiency will be lost and the drone will not be able to cover a plot of land in a reasonable amount of time. Since the speed of computation is the one constant, the maximum speed at which the drone can move should be dependent on this speed.</a:t>
            </a:r>
          </a:p>
          <a:p>
            <a:pPr>
              <a:buFont typeface="Arial" panose="020B0604020202020204" pitchFamily="34" charset="0"/>
              <a:buChar char="•"/>
            </a:pPr>
            <a:r>
              <a:rPr lang="en-US" dirty="0"/>
              <a:t> </a:t>
            </a:r>
            <a:r>
              <a:rPr lang="en-US" u="sng" dirty="0"/>
              <a:t>Capabilities of the Drone</a:t>
            </a:r>
            <a:r>
              <a:rPr lang="en-US" dirty="0"/>
              <a:t>:  	</a:t>
            </a:r>
          </a:p>
          <a:p>
            <a:pPr lvl="1">
              <a:buFont typeface="Arial" panose="020B0604020202020204" pitchFamily="34" charset="0"/>
              <a:buChar char="•"/>
            </a:pPr>
            <a:r>
              <a:rPr lang="en-US" u="sng" dirty="0"/>
              <a:t>Battery Life</a:t>
            </a:r>
            <a:r>
              <a:rPr lang="en-US" dirty="0"/>
              <a:t>: Since the battery of the drone will be controlling both the flight of the drone as well as the classification of the images, it is imperative consider the maximum plot of land the drone can cover with this battery.</a:t>
            </a:r>
          </a:p>
          <a:p>
            <a:pPr lvl="1">
              <a:buFont typeface="Arial" panose="020B0604020202020204" pitchFamily="34" charset="0"/>
              <a:buChar char="•"/>
            </a:pPr>
            <a:r>
              <a:rPr lang="en-US" u="sng" dirty="0"/>
              <a:t>Maximum Weight</a:t>
            </a:r>
            <a:r>
              <a:rPr lang="en-US" dirty="0"/>
              <a:t>: By knowing what the max payload the drone can carry, the amount of battery power being used just by carrying the weight of the drone and other materials, can help determine how far the drone will be able to travel on a single, full charge run.</a:t>
            </a:r>
            <a:endParaRPr lang="en-US" u="sng" dirty="0"/>
          </a:p>
          <a:p>
            <a:pPr lvl="1">
              <a:buFont typeface="Arial" panose="020B0604020202020204" pitchFamily="34" charset="0"/>
              <a:buChar char="•"/>
            </a:pPr>
            <a:endParaRPr lang="en-US" u="sng" dirty="0"/>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718282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Steps</a:t>
            </a:r>
          </a:p>
        </p:txBody>
      </p:sp>
      <p:sp>
        <p:nvSpPr>
          <p:cNvPr id="3" name="Content Placeholder 2"/>
          <p:cNvSpPr>
            <a:spLocks noGrp="1"/>
          </p:cNvSpPr>
          <p:nvPr>
            <p:ph idx="1"/>
          </p:nvPr>
        </p:nvSpPr>
        <p:spPr>
          <a:xfrm>
            <a:off x="1097280" y="1845733"/>
            <a:ext cx="10058400" cy="4323497"/>
          </a:xfrm>
        </p:spPr>
        <p:txBody>
          <a:bodyPr>
            <a:normAutofit/>
          </a:bodyPr>
          <a:lstStyle/>
          <a:p>
            <a:pPr>
              <a:buFont typeface="Arial" panose="020B0604020202020204" pitchFamily="34" charset="0"/>
              <a:buChar char="•"/>
            </a:pPr>
            <a:r>
              <a:rPr lang="en-US" dirty="0"/>
              <a:t> Building off of the Hierarchical Image Classification Algorithm, my next course of action is to begin the development of my own unique image classifier that is specifically trained to classify for waterbodies, non-waterbodies, mosquitoes, and non-mosquitoes.</a:t>
            </a:r>
          </a:p>
          <a:p>
            <a:pPr lvl="1">
              <a:buFont typeface="Arial" panose="020B0604020202020204" pitchFamily="34" charset="0"/>
              <a:buChar char="•"/>
            </a:pPr>
            <a:r>
              <a:rPr lang="en-US" dirty="0"/>
              <a:t>This will allow for image classification to take place with less computing sacrificed, as it is know optimized for just four classes, where as the Inception model I’m currently utilizing has been originally trained for many classes, which takes days to train.</a:t>
            </a:r>
          </a:p>
          <a:p>
            <a:pPr>
              <a:buFont typeface="Arial" panose="020B0604020202020204" pitchFamily="34" charset="0"/>
              <a:buChar char="•"/>
            </a:pPr>
            <a:r>
              <a:rPr lang="en-US" dirty="0"/>
              <a:t> Using this same technique of image recognition, I want to work towards eventually using a Jetson TX1/TK1 by </a:t>
            </a:r>
            <a:r>
              <a:rPr lang="en-US" dirty="0" err="1"/>
              <a:t>Nvidia</a:t>
            </a:r>
            <a:r>
              <a:rPr lang="en-US" dirty="0"/>
              <a:t> as a means of performing classification of images as it is in the air. Non only this, but the camera that feeds data to the Jetson can also be used as a means of adding autonomous capabilities to the drone, so that it can maneuver without any assistance.</a:t>
            </a:r>
          </a:p>
          <a:p>
            <a:pPr>
              <a:buFont typeface="Arial" panose="020B0604020202020204" pitchFamily="34" charset="0"/>
              <a:buChar char="•"/>
            </a:pPr>
            <a:r>
              <a:rPr lang="en-US" dirty="0"/>
              <a:t>The ultimate goal is to have a fully functional prototype drone that has a pre-trained neural network pre-trained for the classes mentioned above, that is uploaded to a Jetson that is feeding data to the processor in the drone, controlling its motor functions. To accompany this, the prototype will also have a release mechanism for the </a:t>
            </a:r>
            <a:r>
              <a:rPr lang="en-US" dirty="0" err="1"/>
              <a:t>Bti</a:t>
            </a:r>
            <a:r>
              <a:rPr lang="en-US" dirty="0"/>
              <a:t> insecticide. </a:t>
            </a:r>
          </a:p>
        </p:txBody>
      </p:sp>
    </p:spTree>
    <p:extLst>
      <p:ext uri="{BB962C8B-B14F-4D97-AF65-F5344CB8AC3E}">
        <p14:creationId xmlns:p14="http://schemas.microsoft.com/office/powerpoint/2010/main" val="198829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a:t> I greatly appreciate and acknowledge the support of my father, who gave me critiques to my ideas, allowing me to build upon and improve </a:t>
            </a:r>
            <a:r>
              <a:rPr lang="en-US" dirty="0" smtClean="0"/>
              <a:t>them. My parents provided me an opportunity to build a PC system with GPU that allows massively parallel computing and buy me a drone for data collection.</a:t>
            </a:r>
          </a:p>
          <a:p>
            <a:pPr>
              <a:buFont typeface="Arial" panose="020B0604020202020204" pitchFamily="34" charset="0"/>
              <a:buChar char="•"/>
            </a:pPr>
            <a:r>
              <a:rPr lang="en-US" dirty="0" smtClean="0"/>
              <a:t>In addition, I greatly acknowledge the guidance of Dr. Yong Jae Lee, Assistant Professor in the UC Davis Department of Computer Science for giving me a general pathway and potential challenges I may face.</a:t>
            </a:r>
          </a:p>
          <a:p>
            <a:pPr>
              <a:buFont typeface="Arial" panose="020B0604020202020204" pitchFamily="34" charset="0"/>
              <a:buChar char="•"/>
            </a:pPr>
            <a:r>
              <a:rPr lang="en-US" dirty="0" smtClean="0"/>
              <a:t> I would also like to thank Intel for providing me with a CPU in the past science fair, allowing me to pursue this project.</a:t>
            </a:r>
            <a:endParaRPr lang="en-US" dirty="0"/>
          </a:p>
        </p:txBody>
      </p:sp>
    </p:spTree>
    <p:extLst>
      <p:ext uri="{BB962C8B-B14F-4D97-AF65-F5344CB8AC3E}">
        <p14:creationId xmlns:p14="http://schemas.microsoft.com/office/powerpoint/2010/main" val="351295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8" y="411911"/>
            <a:ext cx="10058400" cy="1450757"/>
          </a:xfrm>
        </p:spPr>
        <p:txBody>
          <a:bodyPr/>
          <a:lstStyle/>
          <a:p>
            <a:r>
              <a:rPr lang="en-US" dirty="0"/>
              <a:t>Sources</a:t>
            </a:r>
          </a:p>
        </p:txBody>
      </p:sp>
      <p:sp>
        <p:nvSpPr>
          <p:cNvPr id="3" name="Content Placeholder 2"/>
          <p:cNvSpPr>
            <a:spLocks noGrp="1"/>
          </p:cNvSpPr>
          <p:nvPr>
            <p:ph sz="half" idx="1"/>
          </p:nvPr>
        </p:nvSpPr>
        <p:spPr>
          <a:xfrm>
            <a:off x="1097278" y="1845734"/>
            <a:ext cx="4988825" cy="4448188"/>
          </a:xfrm>
        </p:spPr>
        <p:txBody>
          <a:bodyPr>
            <a:normAutofit fontScale="25000" lnSpcReduction="20000"/>
          </a:bodyPr>
          <a:lstStyle/>
          <a:p>
            <a:r>
              <a:rPr lang="en-US" sz="7200" dirty="0"/>
              <a:t>“Deep Learning” by Ian </a:t>
            </a:r>
            <a:r>
              <a:rPr lang="en-US" sz="7200" dirty="0" err="1"/>
              <a:t>Goodfellow</a:t>
            </a:r>
            <a:r>
              <a:rPr lang="en-US" sz="7200" dirty="0"/>
              <a:t> and </a:t>
            </a:r>
            <a:r>
              <a:rPr lang="en-US" sz="7200" dirty="0" err="1"/>
              <a:t>Yoshua</a:t>
            </a:r>
            <a:r>
              <a:rPr lang="en-US" sz="7200" dirty="0"/>
              <a:t> </a:t>
            </a:r>
            <a:r>
              <a:rPr lang="en-US" sz="7200" dirty="0" err="1"/>
              <a:t>Bengio</a:t>
            </a:r>
            <a:endParaRPr lang="en-US" sz="7200" dirty="0"/>
          </a:p>
          <a:p>
            <a:r>
              <a:rPr lang="en-US" sz="7200" u="sng" dirty="0" smtClean="0">
                <a:hlinkClick r:id="rId3"/>
              </a:rPr>
              <a:t>https</a:t>
            </a:r>
            <a:r>
              <a:rPr lang="en-US" sz="7200" u="sng" dirty="0">
                <a:hlinkClick r:id="rId3"/>
              </a:rPr>
              <a:t>://www.tensorflow.org/</a:t>
            </a:r>
          </a:p>
          <a:p>
            <a:r>
              <a:rPr lang="en-US" sz="7200" u="sng" dirty="0">
                <a:hlinkClick r:id="rId3"/>
              </a:rPr>
              <a:t>http://machinelearningmastery.com/implement-backpropagation-algorithm-scratch-python/</a:t>
            </a:r>
            <a:endParaRPr lang="en-US" sz="7200" dirty="0"/>
          </a:p>
          <a:p>
            <a:r>
              <a:rPr lang="en-US" sz="7200" u="sng" dirty="0">
                <a:hlinkClick r:id="rId4"/>
              </a:rPr>
              <a:t>http://www.fon.hum.uva.nl/praat/manual/Feedforward_neural_networks_1_2__The_classification_pha.html</a:t>
            </a:r>
            <a:endParaRPr lang="en-US" sz="7200" dirty="0"/>
          </a:p>
          <a:p>
            <a:r>
              <a:rPr lang="en-US" sz="7200" dirty="0"/>
              <a:t/>
            </a:r>
            <a:br>
              <a:rPr lang="en-US" sz="7200" dirty="0"/>
            </a:br>
            <a:r>
              <a:rPr lang="en-US" sz="7200" u="sng" dirty="0">
                <a:hlinkClick r:id="rId5"/>
              </a:rPr>
              <a:t>https://page.mi.fu-berlin.de/rojas/neural/chapter/K7.pdf</a:t>
            </a:r>
            <a:endParaRPr lang="en-US" sz="7200" dirty="0"/>
          </a:p>
          <a:p>
            <a:r>
              <a:rPr lang="en-US" sz="7200" dirty="0"/>
              <a:t/>
            </a:r>
            <a:br>
              <a:rPr lang="en-US" sz="7200" dirty="0"/>
            </a:br>
            <a:r>
              <a:rPr lang="en-US" sz="7200" u="sng" dirty="0">
                <a:hlinkClick r:id="rId6"/>
              </a:rPr>
              <a:t>http://courses.washington.edu/css490/2012.Winter/lecture_slides/05b_logistic_regression.pdf</a:t>
            </a:r>
            <a:endParaRPr lang="en-US" sz="7200" dirty="0"/>
          </a:p>
          <a:p>
            <a:r>
              <a:rPr lang="en-US" sz="7200" dirty="0"/>
              <a:t/>
            </a:r>
            <a:br>
              <a:rPr lang="en-US" sz="7200" dirty="0"/>
            </a:br>
            <a:r>
              <a:rPr lang="en-US" sz="7200" u="sng" dirty="0">
                <a:hlinkClick r:id="rId7"/>
              </a:rPr>
              <a:t>http://cs229.stanford.edu/materials.html</a:t>
            </a:r>
            <a:endParaRPr lang="en-US" sz="7200" dirty="0"/>
          </a:p>
          <a:p>
            <a:r>
              <a:rPr lang="en-US" sz="6000" dirty="0"/>
              <a:t/>
            </a:r>
            <a:br>
              <a:rPr lang="en-US" sz="6000" dirty="0"/>
            </a:br>
            <a:endParaRPr lang="en-US" dirty="0"/>
          </a:p>
        </p:txBody>
      </p:sp>
      <p:sp>
        <p:nvSpPr>
          <p:cNvPr id="4" name="Content Placeholder 2"/>
          <p:cNvSpPr>
            <a:spLocks noGrp="1"/>
          </p:cNvSpPr>
          <p:nvPr>
            <p:ph sz="half" idx="2"/>
          </p:nvPr>
        </p:nvSpPr>
        <p:spPr>
          <a:xfrm>
            <a:off x="6559097" y="1862668"/>
            <a:ext cx="4988825" cy="4448188"/>
          </a:xfrm>
        </p:spPr>
        <p:txBody>
          <a:bodyPr>
            <a:normAutofit fontScale="32500" lnSpcReduction="20000"/>
          </a:bodyPr>
          <a:lstStyle/>
          <a:p>
            <a:r>
              <a:rPr lang="en-US" sz="6000" dirty="0"/>
              <a:t/>
            </a:r>
            <a:br>
              <a:rPr lang="en-US" sz="6000" dirty="0"/>
            </a:br>
            <a:r>
              <a:rPr lang="en-US" sz="6000" u="sng" dirty="0">
                <a:hlinkClick r:id="rId8"/>
              </a:rPr>
              <a:t>http://davidstutz.de/wordpress/wp-content/uploads/2014/07/seminar.pdf</a:t>
            </a:r>
            <a:endParaRPr lang="en-US" sz="6000" dirty="0"/>
          </a:p>
          <a:p>
            <a:r>
              <a:rPr lang="en-US" sz="6000" dirty="0"/>
              <a:t/>
            </a:r>
            <a:br>
              <a:rPr lang="en-US" sz="6000" dirty="0"/>
            </a:br>
            <a:r>
              <a:rPr lang="en-US" sz="6000" u="sng" dirty="0">
                <a:hlinkClick r:id="rId9"/>
              </a:rPr>
              <a:t>http://neuralnetworksanddeeplearning.com/chap3.html</a:t>
            </a:r>
            <a:endParaRPr lang="en-US" sz="6000" dirty="0"/>
          </a:p>
          <a:p>
            <a:r>
              <a:rPr lang="en-US" sz="6000" dirty="0"/>
              <a:t/>
            </a:r>
            <a:br>
              <a:rPr lang="en-US" sz="6000" dirty="0"/>
            </a:br>
            <a:r>
              <a:rPr lang="en-US" sz="6000" u="sng" dirty="0" smtClean="0">
                <a:hlinkClick r:id="rId10"/>
              </a:rPr>
              <a:t>https</a:t>
            </a:r>
            <a:r>
              <a:rPr lang="en-US" sz="6000" u="sng" dirty="0">
                <a:hlinkClick r:id="rId10"/>
              </a:rPr>
              <a:t>://arxiv.org/pdf/1603.05201.pdf</a:t>
            </a:r>
            <a:endParaRPr lang="en-US" sz="6000" dirty="0"/>
          </a:p>
          <a:p>
            <a:endParaRPr lang="en-US" sz="6000" u="sng" dirty="0">
              <a:hlinkClick r:id="rId11"/>
            </a:endParaRPr>
          </a:p>
          <a:p>
            <a:r>
              <a:rPr lang="en-US" sz="6000" u="sng" dirty="0" smtClean="0">
                <a:hlinkClick r:id="rId11"/>
              </a:rPr>
              <a:t>https</a:t>
            </a:r>
            <a:r>
              <a:rPr lang="en-US" sz="6000" u="sng" dirty="0">
                <a:hlinkClick r:id="rId11"/>
              </a:rPr>
              <a:t>://www.cs.cmu.edu/~dst/pubs/byte-hiddenlayer-1989.pdf</a:t>
            </a:r>
            <a:endParaRPr lang="en-US" sz="6000" u="sng" dirty="0"/>
          </a:p>
          <a:p>
            <a:r>
              <a:rPr lang="en-US" sz="6000" dirty="0" smtClean="0"/>
              <a:t>https</a:t>
            </a:r>
            <a:r>
              <a:rPr lang="en-US" sz="6000" dirty="0"/>
              <a:t>://www.epa.gov/mosquitocontrol/bti-mosquito-control</a:t>
            </a:r>
          </a:p>
          <a:p>
            <a:r>
              <a:rPr lang="en-US" dirty="0"/>
              <a:t/>
            </a:r>
            <a:br>
              <a:rPr lang="en-US" dirty="0"/>
            </a:br>
            <a:endParaRPr lang="en-US" dirty="0"/>
          </a:p>
        </p:txBody>
      </p:sp>
    </p:spTree>
    <p:extLst>
      <p:ext uri="{BB962C8B-B14F-4D97-AF65-F5344CB8AC3E}">
        <p14:creationId xmlns:p14="http://schemas.microsoft.com/office/powerpoint/2010/main" val="1816173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lnSpcReduction="10000"/>
          </a:bodyPr>
          <a:lstStyle/>
          <a:p>
            <a:r>
              <a:rPr lang="en-US" dirty="0"/>
              <a:t>With a continual threat of mosquitoes carrying deadly diseases such as Zika, Malaria, and Yellow Fever, we as humans have constantly kept our guard up through the use of medical technologies such as vaccines, that have decreased our chances of contracting a disease from these mosquitoes. Why can't we, instead, head straight to the source of these diseases, and find out where these mosquitoes are breeding? By attacking them at their breeding grounds, we can control their diffusion to more populated areas to keep the diseases from spreading along with them. Through the use of a drone-based system that has been trained to recognize mosquitoes and mosquito larvae at their breeding grounds, we can deploy small pellets or a powdered form of  </a:t>
            </a:r>
            <a:r>
              <a:rPr lang="en-US" dirty="0" err="1"/>
              <a:t>Bti</a:t>
            </a:r>
            <a:r>
              <a:rPr lang="en-US" dirty="0"/>
              <a:t>, an organic and safe insecticide, to kill off the mosquitoes. Through this process, not only can we decrease the population of mosquitoes, but also the population of those carrying a disease, lowering the chances of contracting one by a large amount. My proposal is to employ Artificial Neural Networks, specifically Convolutional Neural Networks, to train a drone offline, using Google's Machine Learning framework </a:t>
            </a:r>
            <a:r>
              <a:rPr lang="en-US" dirty="0" err="1"/>
              <a:t>Tensorflow</a:t>
            </a:r>
            <a:r>
              <a:rPr lang="en-US" dirty="0"/>
              <a:t>, aided by GPU acceleration. My hope is that with this approach, aided by the new technological advancements of today, we can now target very point-specific locations rather than large general areas of mosquitoes to help solve the problem of diseases running rampant worldwide.</a:t>
            </a:r>
          </a:p>
        </p:txBody>
      </p:sp>
    </p:spTree>
    <p:extLst>
      <p:ext uri="{BB962C8B-B14F-4D97-AF65-F5344CB8AC3E}">
        <p14:creationId xmlns:p14="http://schemas.microsoft.com/office/powerpoint/2010/main" val="141556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Research</a:t>
            </a:r>
          </a:p>
        </p:txBody>
      </p:sp>
      <p:sp>
        <p:nvSpPr>
          <p:cNvPr id="3" name="Content Placeholder 2"/>
          <p:cNvSpPr>
            <a:spLocks noGrp="1"/>
          </p:cNvSpPr>
          <p:nvPr>
            <p:ph idx="1"/>
          </p:nvPr>
        </p:nvSpPr>
        <p:spPr/>
        <p:txBody>
          <a:bodyPr>
            <a:normAutofit/>
          </a:bodyPr>
          <a:lstStyle/>
          <a:p>
            <a:r>
              <a:rPr lang="en-US" dirty="0"/>
              <a:t>I have looked into previous efforts made by humans to exterminate mosquitoes. Some include using human operated crop duster to drop insecticide over these areas. In addition, people have employed the use of fish that eat the larvae. However, the human intervention aspect of physically transporting the fish from one location to another is very cumbersome and not efficient. I have also researched into my particular problem of recognizing these mosquitoes and mosquito larvae. I have learned that since this is a classification problem, and this problem can be solved using logistic regression, I'm looking into </a:t>
            </a:r>
            <a:r>
              <a:rPr lang="en-US" dirty="0" err="1"/>
              <a:t>softmax</a:t>
            </a:r>
            <a:r>
              <a:rPr lang="en-US" dirty="0"/>
              <a:t> and gradient descent regressions as a more specific solution. From this point, I learned of the software library </a:t>
            </a:r>
            <a:r>
              <a:rPr lang="en-US" dirty="0" err="1"/>
              <a:t>Tensorflow</a:t>
            </a:r>
            <a:r>
              <a:rPr lang="en-US" dirty="0"/>
              <a:t>, from Google, which could aid me in creating a deep neural network for image classification.</a:t>
            </a:r>
          </a:p>
        </p:txBody>
      </p:sp>
    </p:spTree>
    <p:extLst>
      <p:ext uri="{BB962C8B-B14F-4D97-AF65-F5344CB8AC3E}">
        <p14:creationId xmlns:p14="http://schemas.microsoft.com/office/powerpoint/2010/main" val="351979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with Autonomous Drone based Approach</a:t>
            </a:r>
          </a:p>
        </p:txBody>
      </p:sp>
      <p:sp>
        <p:nvSpPr>
          <p:cNvPr id="3" name="Content Placeholder 2"/>
          <p:cNvSpPr>
            <a:spLocks noGrp="1"/>
          </p:cNvSpPr>
          <p:nvPr>
            <p:ph idx="1"/>
          </p:nvPr>
        </p:nvSpPr>
        <p:spPr>
          <a:xfrm>
            <a:off x="1097280" y="1845734"/>
            <a:ext cx="10058400" cy="4433146"/>
          </a:xfrm>
        </p:spPr>
        <p:txBody>
          <a:bodyPr>
            <a:normAutofit/>
          </a:bodyPr>
          <a:lstStyle/>
          <a:p>
            <a:pPr>
              <a:buFont typeface="Arial" panose="020B0604020202020204" pitchFamily="34" charset="0"/>
              <a:buChar char="•"/>
            </a:pPr>
            <a:r>
              <a:rPr lang="en-US" dirty="0"/>
              <a:t> </a:t>
            </a:r>
            <a:r>
              <a:rPr lang="en-US" dirty="0"/>
              <a:t>Having drone navigate through a myriad of different environments and obstacles. In other words giving the drone complete autonomous capabilities.</a:t>
            </a:r>
          </a:p>
          <a:p>
            <a:pPr>
              <a:buFont typeface="Arial" panose="020B0604020202020204" pitchFamily="34" charset="0"/>
              <a:buChar char="•"/>
            </a:pPr>
            <a:r>
              <a:rPr lang="en-US" b="1" u="sng" dirty="0" smtClean="0"/>
              <a:t>Effectively </a:t>
            </a:r>
            <a:r>
              <a:rPr lang="en-US" b="1" u="sng" dirty="0"/>
              <a:t>locating stagnant water where mosquito larvae may be present.</a:t>
            </a:r>
          </a:p>
          <a:p>
            <a:pPr>
              <a:buFont typeface="Arial" panose="020B0604020202020204" pitchFamily="34" charset="0"/>
              <a:buChar char="•"/>
            </a:pPr>
            <a:r>
              <a:rPr lang="en-US" dirty="0"/>
              <a:t> Delivering payload based on strain on drone, and distance drone is able to travel.</a:t>
            </a:r>
          </a:p>
          <a:p>
            <a:pPr>
              <a:buFont typeface="Arial" panose="020B0604020202020204" pitchFamily="34" charset="0"/>
              <a:buChar char="•"/>
            </a:pPr>
            <a:r>
              <a:rPr lang="en-US" dirty="0"/>
              <a:t> </a:t>
            </a:r>
            <a:r>
              <a:rPr lang="en-US" b="1" u="sng" dirty="0"/>
              <a:t>Developing an efficient scanning method to locate collections of stagnant water, while taking into account the compute capability of the drone to control the speed at which the drone can continuously move</a:t>
            </a:r>
            <a:r>
              <a:rPr lang="en-US" u="sng" dirty="0"/>
              <a:t>.</a:t>
            </a:r>
          </a:p>
          <a:p>
            <a:pPr>
              <a:buFont typeface="Arial" panose="020B0604020202020204" pitchFamily="34" charset="0"/>
              <a:buChar char="•"/>
            </a:pPr>
            <a:r>
              <a:rPr lang="en-US" dirty="0"/>
              <a:t>Assessing a reasonable height at which the drone can capture all necessary features for image classification.</a:t>
            </a:r>
          </a:p>
          <a:p>
            <a:pPr>
              <a:buFont typeface="Arial" panose="020B0604020202020204" pitchFamily="34" charset="0"/>
              <a:buChar char="•"/>
            </a:pPr>
            <a:r>
              <a:rPr lang="en-US" dirty="0"/>
              <a:t>Training Deep Neural Network as to have the greatest accuracy while sacrificing the least possible compute power.</a:t>
            </a:r>
          </a:p>
          <a:p>
            <a:pPr>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3931317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Problem I’m Focusing On</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a:t> The particular area of this problem I’m focusing on is the actual classification of the images, and the algorithm behind it that will allow this process to proceed smoothly.</a:t>
            </a:r>
          </a:p>
          <a:p>
            <a:pPr lvl="1">
              <a:buFont typeface="Arial" panose="020B0604020202020204" pitchFamily="34" charset="0"/>
              <a:buChar char="•"/>
            </a:pPr>
            <a:r>
              <a:rPr lang="en-US" dirty="0"/>
              <a:t>This algorithm essentially segments an image as to amplify the features that are of importance, such as stagnant waterbodies.</a:t>
            </a:r>
          </a:p>
          <a:p>
            <a:pPr>
              <a:buFont typeface="Arial" panose="020B0604020202020204" pitchFamily="34" charset="0"/>
              <a:buChar char="•"/>
            </a:pPr>
            <a:r>
              <a:rPr lang="en-US" dirty="0" smtClean="0"/>
              <a:t> By finding an effective solution to this problem, I will be able to start new experimentation that will deal with this program’s compatibility with the live feed the drone will be giving the classifier.</a:t>
            </a:r>
          </a:p>
          <a:p>
            <a:pPr lvl="1">
              <a:buFont typeface="Arial" panose="020B0604020202020204" pitchFamily="34" charset="0"/>
              <a:buChar char="•"/>
            </a:pPr>
            <a:r>
              <a:rPr lang="en-US" dirty="0" smtClean="0"/>
              <a:t>A </a:t>
            </a:r>
            <a:r>
              <a:rPr lang="en-US" dirty="0"/>
              <a:t>possible means of doing this is by modifying the drone to become compatible with something like a </a:t>
            </a:r>
            <a:r>
              <a:rPr lang="en-US" u="sng" dirty="0"/>
              <a:t>Jetson TK1/TX1 </a:t>
            </a:r>
            <a:r>
              <a:rPr lang="en-US" dirty="0"/>
              <a:t>that has camera support. This will allow for the pre-trained Deep Learning Model to be uploaded to the drone, and then it will be able to classify as it is flying, allowing it to efficiently exterminate mosquitoes. </a:t>
            </a:r>
          </a:p>
        </p:txBody>
      </p:sp>
    </p:spTree>
    <p:extLst>
      <p:ext uri="{BB962C8B-B14F-4D97-AF65-F5344CB8AC3E}">
        <p14:creationId xmlns:p14="http://schemas.microsoft.com/office/powerpoint/2010/main" val="22527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Content Placeholder 2"/>
          <p:cNvSpPr>
            <a:spLocks noGrp="1"/>
          </p:cNvSpPr>
          <p:nvPr>
            <p:ph idx="1"/>
          </p:nvPr>
        </p:nvSpPr>
        <p:spPr/>
        <p:txBody>
          <a:bodyPr>
            <a:normAutofit/>
          </a:bodyPr>
          <a:lstStyle/>
          <a:p>
            <a:r>
              <a:rPr lang="en-US" dirty="0"/>
              <a:t>In order to solve this problem, a machine learning approach can be used, primarily by utilizing a deep neural network. This neural network should be trained upon a large enough set of images to produce the accuracy required to distinguish between the classes. The two main problems that need to be solved are that the drone needs to locate the stagnant water where mosquitoes tend to breed, and the drone needs to then locate the mosquitoes and the mosquito larvae themselves. Using Machine Learning techniques, specifically image recognition, I should be able to approach these two problems through a two-step process covered by a single program. This program should work by taking a raw input image and finding the highest weighted sum of first the waterbody, based on its previous training, and then the mosquitoes. </a:t>
            </a:r>
          </a:p>
        </p:txBody>
      </p:sp>
    </p:spTree>
    <p:extLst>
      <p:ext uri="{BB962C8B-B14F-4D97-AF65-F5344CB8AC3E}">
        <p14:creationId xmlns:p14="http://schemas.microsoft.com/office/powerpoint/2010/main" val="2148771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Breeding Grounds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a:t> After some initial research, I found that to fight the problem of mosquito-born illnesses, researches have employed the use of fish such as, goldfish, mosquito fish, minnows, and koi to eat mosquito larvae.</a:t>
            </a:r>
          </a:p>
          <a:p>
            <a:pPr lvl="1">
              <a:buFont typeface="Arial" panose="020B0604020202020204" pitchFamily="34" charset="0"/>
              <a:buChar char="•"/>
            </a:pPr>
            <a:r>
              <a:rPr lang="en-US" dirty="0"/>
              <a:t>Although this seems to effective, it requires a human to physically transport the fish from place to place, which is very slow and inefficient.</a:t>
            </a:r>
          </a:p>
          <a:p>
            <a:pPr>
              <a:buFont typeface="Arial" panose="020B0604020202020204" pitchFamily="34" charset="0"/>
              <a:buChar char="•"/>
            </a:pPr>
            <a:r>
              <a:rPr lang="en-US" dirty="0"/>
              <a:t>  Eventually I settled on using an organic insecticide called </a:t>
            </a:r>
            <a:r>
              <a:rPr lang="en-US" dirty="0" err="1"/>
              <a:t>Bti</a:t>
            </a:r>
            <a:r>
              <a:rPr lang="en-US" dirty="0"/>
              <a:t>, which kills specifically kills mosquitoes and nothing else. It also does no harm to the surrounding environment.</a:t>
            </a:r>
          </a:p>
          <a:p>
            <a:pPr>
              <a:buFont typeface="Arial" panose="020B0604020202020204" pitchFamily="34" charset="0"/>
              <a:buChar char="•"/>
            </a:pPr>
            <a:r>
              <a:rPr lang="en-US" dirty="0"/>
              <a:t> The natural question arose: How will I transport the </a:t>
            </a:r>
            <a:r>
              <a:rPr lang="en-US" dirty="0" err="1"/>
              <a:t>Bti</a:t>
            </a:r>
            <a:r>
              <a:rPr lang="en-US" dirty="0"/>
              <a:t>?</a:t>
            </a:r>
          </a:p>
          <a:p>
            <a:pPr lvl="1">
              <a:buFont typeface="Arial" panose="020B0604020202020204" pitchFamily="34" charset="0"/>
              <a:buChar char="•"/>
            </a:pPr>
            <a:r>
              <a:rPr lang="en-US" dirty="0"/>
              <a:t>This is where the thought of using a drone-based system came in. Using a drone to transport the </a:t>
            </a:r>
            <a:r>
              <a:rPr lang="en-US" dirty="0" err="1"/>
              <a:t>Bti</a:t>
            </a:r>
            <a:r>
              <a:rPr lang="en-US" dirty="0"/>
              <a:t> would not only be much quicker and more efficient, but the drone can aid in the effort to spread the </a:t>
            </a:r>
            <a:r>
              <a:rPr lang="en-US" dirty="0" err="1"/>
              <a:t>Bti</a:t>
            </a:r>
            <a:r>
              <a:rPr lang="en-US" dirty="0"/>
              <a:t> conservatively while still exterminating a proportionate number of mosquito larvae.</a:t>
            </a:r>
          </a:p>
        </p:txBody>
      </p:sp>
    </p:spTree>
    <p:extLst>
      <p:ext uri="{BB962C8B-B14F-4D97-AF65-F5344CB8AC3E}">
        <p14:creationId xmlns:p14="http://schemas.microsoft.com/office/powerpoint/2010/main" val="3196185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tackle the main challenge!</a:t>
            </a:r>
          </a:p>
        </p:txBody>
      </p:sp>
      <p:sp>
        <p:nvSpPr>
          <p:cNvPr id="3" name="Content Placeholder 2"/>
          <p:cNvSpPr>
            <a:spLocks noGrp="1"/>
          </p:cNvSpPr>
          <p:nvPr>
            <p:ph idx="1"/>
          </p:nvPr>
        </p:nvSpPr>
        <p:spPr/>
        <p:txBody>
          <a:bodyPr>
            <a:normAutofit/>
          </a:bodyPr>
          <a:lstStyle/>
          <a:p>
            <a:r>
              <a:rPr lang="en-US" dirty="0"/>
              <a:t>I feel that at the present time, it is imperative to first develop a sense for the challenges of my project, and take this in baby steps as to fulfill this vision without taking a rushed approach and moving on. My first course of action is to have a deep learning model, Inception-v3, that has already been trained on a data set I have provided, to test my algorithm that attempts to maximize efficiency and minimize computing power. After doing this, I will design an image classifier that will be catered to my specific classification problem, so as to increase its simplicity while making it more directed in its scope. After having a fully trained and functioning deep learning model, my goal is to have it be uploaded on a drone with autonomous capabilities so that it can first, within a certain range, take pictures, classify the images, and then narrow it down to a location with mosquito larvae, based upon its training. After locking onto their location, a powdered form of </a:t>
            </a:r>
            <a:r>
              <a:rPr lang="en-US" dirty="0" err="1"/>
              <a:t>Bti</a:t>
            </a:r>
            <a:r>
              <a:rPr lang="en-US" dirty="0"/>
              <a:t>, a mosquito insecticide will be dropped effectively killing the mosquito larvae, while keeping everything in the surrounding environment safe.</a:t>
            </a:r>
          </a:p>
        </p:txBody>
      </p:sp>
    </p:spTree>
    <p:extLst>
      <p:ext uri="{BB962C8B-B14F-4D97-AF65-F5344CB8AC3E}">
        <p14:creationId xmlns:p14="http://schemas.microsoft.com/office/powerpoint/2010/main" val="408071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Machine Learning</a:t>
            </a:r>
          </a:p>
        </p:txBody>
      </p:sp>
      <p:sp>
        <p:nvSpPr>
          <p:cNvPr id="3" name="Content Placeholder 2"/>
          <p:cNvSpPr>
            <a:spLocks noGrp="1"/>
          </p:cNvSpPr>
          <p:nvPr>
            <p:ph idx="1"/>
          </p:nvPr>
        </p:nvSpPr>
        <p:spPr/>
        <p:txBody>
          <a:bodyPr>
            <a:normAutofit fontScale="92500" lnSpcReduction="20000"/>
          </a:bodyPr>
          <a:lstStyle/>
          <a:p>
            <a:pPr>
              <a:buFont typeface="Arial" panose="020B0604020202020204" pitchFamily="34" charset="0"/>
              <a:buChar char="•"/>
            </a:pPr>
            <a:r>
              <a:rPr lang="en-US" dirty="0"/>
              <a:t> There are two main types of Machine Learning:</a:t>
            </a:r>
          </a:p>
          <a:p>
            <a:pPr lvl="1">
              <a:buFont typeface="Arial" panose="020B0604020202020204" pitchFamily="34" charset="0"/>
              <a:buChar char="•"/>
            </a:pPr>
            <a:r>
              <a:rPr lang="en-US" u="sng" dirty="0"/>
              <a:t>Supervised</a:t>
            </a:r>
            <a:r>
              <a:rPr lang="en-US" dirty="0"/>
              <a:t>: In this form of Machine Learning, the person creating the neural net knows exactly what the inputs for the network are, as well as what the correct, corresponding output variables should be. </a:t>
            </a:r>
          </a:p>
          <a:p>
            <a:pPr lvl="2">
              <a:buFont typeface="Arial" panose="020B0604020202020204" pitchFamily="34" charset="0"/>
              <a:buChar char="•"/>
            </a:pPr>
            <a:r>
              <a:rPr lang="en-US" u="sng" dirty="0"/>
              <a:t>Regression Problem</a:t>
            </a:r>
            <a:r>
              <a:rPr lang="en-US" dirty="0"/>
              <a:t>: In a regression problem, the output is expected to be some real value that the neural network had been trained to predict. </a:t>
            </a:r>
          </a:p>
          <a:p>
            <a:pPr lvl="2">
              <a:buFont typeface="Arial" panose="020B0604020202020204" pitchFamily="34" charset="0"/>
              <a:buChar char="•"/>
            </a:pPr>
            <a:r>
              <a:rPr lang="en-US" u="sng" dirty="0"/>
              <a:t>Classification Problem</a:t>
            </a:r>
            <a:r>
              <a:rPr lang="en-US" dirty="0"/>
              <a:t>: On the other hand, a classification problem deals with putting the output into a </a:t>
            </a:r>
            <a:r>
              <a:rPr lang="en-US" dirty="0" smtClean="0"/>
              <a:t>set of specified categories </a:t>
            </a:r>
            <a:r>
              <a:rPr lang="en-US" dirty="0"/>
              <a:t>based on the neural networks’ inputs.</a:t>
            </a:r>
          </a:p>
          <a:p>
            <a:pPr lvl="1">
              <a:buFont typeface="Arial" panose="020B0604020202020204" pitchFamily="34" charset="0"/>
              <a:buChar char="•"/>
            </a:pPr>
            <a:r>
              <a:rPr lang="en-US" u="sng" dirty="0"/>
              <a:t>Unsupervised</a:t>
            </a:r>
            <a:r>
              <a:rPr lang="en-US" dirty="0"/>
              <a:t>: In this form of Machine Learning, the person who has created the neural net only has knowledge of what is being inputted, however, they do not know what should be the corresponding, correct output variables.</a:t>
            </a:r>
          </a:p>
          <a:p>
            <a:pPr marL="201168" lvl="1" indent="0">
              <a:buNone/>
            </a:pPr>
            <a:endParaRPr lang="en-US" dirty="0"/>
          </a:p>
          <a:p>
            <a:pPr marL="201168" lvl="1" indent="0">
              <a:buNone/>
            </a:pPr>
            <a:r>
              <a:rPr lang="en-US" u="sng" dirty="0"/>
              <a:t>Classification Problem Details</a:t>
            </a:r>
          </a:p>
          <a:p>
            <a:pPr lvl="1">
              <a:buFont typeface="Arial" panose="020B0604020202020204" pitchFamily="34" charset="0"/>
              <a:buChar char="•"/>
            </a:pPr>
            <a:r>
              <a:rPr lang="en-US" u="sng" dirty="0"/>
              <a:t>Gradient Descent</a:t>
            </a:r>
            <a:r>
              <a:rPr lang="en-US" dirty="0"/>
              <a:t>: This is a type of algorithm that continuously optimizes a set of parameters as to lower the cost of a given function.</a:t>
            </a:r>
          </a:p>
          <a:p>
            <a:pPr lvl="1">
              <a:buFont typeface="Arial" panose="020B0604020202020204" pitchFamily="34" charset="0"/>
              <a:buChar char="•"/>
            </a:pPr>
            <a:r>
              <a:rPr lang="en-US" u="sng" dirty="0"/>
              <a:t>Cost Functions</a:t>
            </a:r>
            <a:r>
              <a:rPr lang="en-US" dirty="0"/>
              <a:t>: Cost functions calculate the cost, or how far from a known value the predicted value, or hypothesis is. The goal is for the cost of a predicted value to be as close to zero in difference from the known value.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4110179542"/>
      </p:ext>
    </p:extLst>
  </p:cSld>
  <p:clrMapOvr>
    <a:masterClrMapping/>
  </p:clrMapOvr>
</p:sld>
</file>

<file path=ppt/theme/theme1.xml><?xml version="1.0" encoding="utf-8"?>
<a:theme xmlns:a="http://schemas.openxmlformats.org/drawingml/2006/main" name="Retrospect">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5842</TotalTime>
  <Words>2873</Words>
  <Application>Microsoft Office PowerPoint</Application>
  <PresentationFormat>Widescreen</PresentationFormat>
  <Paragraphs>132</Paragraphs>
  <Slides>19</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Retrospect</vt:lpstr>
      <vt:lpstr>An Intelligent Drone-Based Hierarchical Image Classifier: Defense against Mosquito Borne Illnesses </vt:lpstr>
      <vt:lpstr>Abstract</vt:lpstr>
      <vt:lpstr>Background Research</vt:lpstr>
      <vt:lpstr>Challenges with Autonomous Drone based Approach</vt:lpstr>
      <vt:lpstr>Specific Problem I’m Focusing On</vt:lpstr>
      <vt:lpstr>Hypothesis</vt:lpstr>
      <vt:lpstr>Solutions for Breeding Grounds</vt:lpstr>
      <vt:lpstr>Now, let’s tackle the main challenge!</vt:lpstr>
      <vt:lpstr>Basics of Machine Learning</vt:lpstr>
      <vt:lpstr>Basics of Neural Networks</vt:lpstr>
      <vt:lpstr>About Tensorflow and Inception Model</vt:lpstr>
      <vt:lpstr>Retraining Inception for New Classes</vt:lpstr>
      <vt:lpstr>Hierarchical Image Classification Algorithm</vt:lpstr>
      <vt:lpstr>Hierarchical Image Classification Visual Representation</vt:lpstr>
      <vt:lpstr>Mathematics Behind Number of Iterations to Run Algorithm</vt:lpstr>
      <vt:lpstr>Other Considerations</vt:lpstr>
      <vt:lpstr>Future Steps</vt:lpstr>
      <vt:lpstr>Acknowledgments</vt:lpstr>
      <vt:lpstr>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Samyak Surti</dc:creator>
  <cp:keywords>CTPClassification=CTP_IC:VisualMarkings=</cp:keywords>
  <cp:lastModifiedBy>Surti, Prasoonkumar</cp:lastModifiedBy>
  <cp:revision>92</cp:revision>
  <dcterms:created xsi:type="dcterms:W3CDTF">2017-03-13T01:27:15Z</dcterms:created>
  <dcterms:modified xsi:type="dcterms:W3CDTF">2017-03-24T21:53:58Z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2f01f6f1-ea6a-4165-9294-e34f2599f8ec</vt:lpwstr>
  </property>
  <property fmtid="{D5CDD505-2E9C-101B-9397-08002B2CF9AE}" pid="3" name="CTP_BU">
    <vt:lpwstr>ITG GROUP</vt:lpwstr>
  </property>
  <property fmtid="{D5CDD505-2E9C-101B-9397-08002B2CF9AE}" pid="4" name="CTP_TimeStamp">
    <vt:lpwstr>2017-03-24 21:53:57Z</vt:lpwstr>
  </property>
  <property fmtid="{D5CDD505-2E9C-101B-9397-08002B2CF9AE}" pid="5" name="CTPClassification">
    <vt:lpwstr>CTP_IC</vt:lpwstr>
  </property>
</Properties>
</file>